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5143500" cx="9144000"/>
  <p:notesSz cx="6858000" cy="9144000"/>
  <p:embeddedFontLst>
    <p:embeddedFont>
      <p:font typeface="Proxima Nova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ProximaNova-bold.fntdata"/><Relationship Id="rId50" Type="http://schemas.openxmlformats.org/officeDocument/2006/relationships/font" Target="fonts/ProximaNova-regular.fntdata"/><Relationship Id="rId53" Type="http://schemas.openxmlformats.org/officeDocument/2006/relationships/font" Target="fonts/ProximaNova-boldItalic.fntdata"/><Relationship Id="rId52" Type="http://schemas.openxmlformats.org/officeDocument/2006/relationships/font" Target="fonts/ProximaNova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a2e4324d8d_6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a2e4324d8d_6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a really big table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Will need a lot to cover the whole table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How to control everything?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Would one micro be enough? How do we track puck and communicate with LEDs?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a2e4324d8d_6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a2e4324d8d_6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a really big table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Will need a lot to cover the whole table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How to control everything?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Would one micro be enough? How do we track puck and communicate with LEDs?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a2d61fb323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a2d61fb323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a2e4324d8d_6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a2e4324d8d_6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4c993efdcb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4c993efdcb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a2d61fb323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a2d61fb323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a2d61fb32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a2d61fb32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a2d61fb323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a2d61fb323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a2d61fb32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a2d61fb32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a2dc7a35c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a2dc7a35c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845c38255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845c38255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a2dc7a35c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a2dc7a35c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a2dc7a35c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a2dc7a35c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a2dc7a35c8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a2dc7a35c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a2dc7a35c8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a2dc7a35c8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a2d61fb32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a2d61fb32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Add pic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a2dc7a35c8_18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a2dc7a35c8_18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Add pic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a2dc7a35c8_18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a2dc7a35c8_18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Add pic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a2dc7a35c8_18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a2dc7a35c8_18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Add pic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a2dc7a35c8_18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a2dc7a35c8_18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Add pic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a2dc7a35c8_18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a2dc7a35c8_18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Add pic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4c993efdcb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4c993efdcb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a2dc7a35c8_18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a2dc7a35c8_18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Add pic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a2d61fb32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a2d61fb32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a2d61fb323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a2d61fb323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a2d61fb32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a2d61fb32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a2d61fb32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a2d61fb32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a2d61fb323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a2d61fb32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a2d61fb323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a2d61fb32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a2d61fb32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a2d61fb32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a2d61fb323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a2d61fb323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a2d61fb323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a2d61fb323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845c38255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845c38255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4c993efdcb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4c993efdcb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845c382553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845c38255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a1e4d2d2d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a1e4d2d2d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a1e4d2d2d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a1e4d2d2d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845c382553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845c382553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4c993efdcb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4c993efdc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a2d61fb32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a2d61fb32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45c38255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845c38255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4c993efdcb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4c993efdcb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a2d61fb32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a2d61fb3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a really big table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Will need a lot to cover the whole table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How to control everything?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	Would one micro be enough? How do we track puck and communicate with LEDs?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drive.google.com/file/d/1STyRGIivLZW3GxOqKrij1LxdPkjWAfCI/view" TargetMode="External"/><Relationship Id="rId4" Type="http://schemas.openxmlformats.org/officeDocument/2006/relationships/image" Target="../media/image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jpg"/><Relationship Id="rId4" Type="http://schemas.openxmlformats.org/officeDocument/2006/relationships/image" Target="../media/image37.jpg"/><Relationship Id="rId5" Type="http://schemas.openxmlformats.org/officeDocument/2006/relationships/image" Target="../media/image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7.png"/><Relationship Id="rId4" Type="http://schemas.openxmlformats.org/officeDocument/2006/relationships/image" Target="../media/image30.png"/><Relationship Id="rId5" Type="http://schemas.openxmlformats.org/officeDocument/2006/relationships/image" Target="../media/image32.png"/><Relationship Id="rId6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://www.youtube.com/watch?v=3XViVmD03Gg" TargetMode="External"/><Relationship Id="rId4" Type="http://schemas.openxmlformats.org/officeDocument/2006/relationships/image" Target="../media/image33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311708" y="19637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Project Presentation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311700" y="40533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05 – Smart Air Hockey Table</a:t>
            </a:r>
            <a:endParaRPr/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3">
            <a:alphaModFix/>
          </a:blip>
          <a:srcRect b="15420" l="3128" r="0" t="5132"/>
          <a:stretch/>
        </p:blipFill>
        <p:spPr>
          <a:xfrm>
            <a:off x="0" y="0"/>
            <a:ext cx="5951076" cy="298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4">
            <a:alphaModFix/>
          </a:blip>
          <a:srcRect b="0" l="7633" r="1811" t="0"/>
          <a:stretch/>
        </p:blipFill>
        <p:spPr>
          <a:xfrm>
            <a:off x="5537625" y="0"/>
            <a:ext cx="3606374" cy="298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a big table!</a:t>
            </a:r>
            <a:endParaRPr/>
          </a:p>
        </p:txBody>
      </p:sp>
      <p:sp>
        <p:nvSpPr>
          <p:cNvPr id="115" name="Google Shape;115;p22"/>
          <p:cNvSpPr txBox="1"/>
          <p:nvPr>
            <p:ph idx="1" type="body"/>
          </p:nvPr>
        </p:nvSpPr>
        <p:spPr>
          <a:xfrm>
            <a:off x="311700" y="1152475"/>
            <a:ext cx="8520600" cy="3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It’s a really big table! (Almost 6’ x 3’)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Simplicity and modularity were key to keep cost and complexity down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Matrix of 128 PCBs, 512 LEDs, 512 sensors, &gt;1.3k wires, and so much more</a:t>
            </a:r>
            <a:endParaRPr sz="14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to control everything?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Offloaded computation to other components, away from the microcontroller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Ended up with one microcontroller with nearly 100 pins being used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a big table!</a:t>
            </a:r>
            <a:endParaRPr/>
          </a:p>
        </p:txBody>
      </p:sp>
      <p:sp>
        <p:nvSpPr>
          <p:cNvPr id="121" name="Google Shape;121;p23"/>
          <p:cNvSpPr txBox="1"/>
          <p:nvPr>
            <p:ph idx="1" type="body"/>
          </p:nvPr>
        </p:nvSpPr>
        <p:spPr>
          <a:xfrm>
            <a:off x="311700" y="1152475"/>
            <a:ext cx="8520600" cy="3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It’s a really big table! (Almost 6’ x 3’)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Simplicity and modularity were key to keep cost and complexity down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Matrix of 128 PCBs, 512 LEDs, 512 sensors, &gt;1.3k wires, and so much more</a:t>
            </a:r>
            <a:endParaRPr sz="14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to control everything?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Offloaded computation to other components, away from the microcontroller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Ended up with one microcontroller with nearly 100 pins being used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Component assembly could take forever…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Streamlining repeatable processes and assigning tasks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Getting sensor boards assembled, using dupont wires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we were to do it again, would have looked into pogo pins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not air hockey table experts</a:t>
            </a:r>
            <a:endParaRPr/>
          </a:p>
        </p:txBody>
      </p:sp>
      <p:sp>
        <p:nvSpPr>
          <p:cNvPr id="127" name="Google Shape;127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Airflow (not enough air, too much air, bowing of surface)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 lot of guessing and hoping it would work out</a:t>
            </a:r>
            <a:endParaRPr/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Thankfully, it mostly did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not air hockey table experts</a:t>
            </a:r>
            <a:endParaRPr/>
          </a:p>
        </p:txBody>
      </p:sp>
      <p:sp>
        <p:nvSpPr>
          <p:cNvPr id="133" name="Google Shape;133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Airflow (not enough air, too much air, bowing of surface)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 lot of guessing and hoping it would work out</a:t>
            </a:r>
            <a:endParaRPr/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Thankfully, it mostly did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are also not carpenters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Took a lot of time to build and design the table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Member Contributions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</a:t>
            </a:r>
            <a:r>
              <a:rPr lang="en"/>
              <a:t>verview of Individual Contributions (Alan)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7"/>
          <p:cNvSpPr txBox="1"/>
          <p:nvPr>
            <p:ph idx="1" type="body"/>
          </p:nvPr>
        </p:nvSpPr>
        <p:spPr>
          <a:xfrm>
            <a:off x="311700" y="1152475"/>
            <a:ext cx="4945800" cy="37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Table (Design &amp; Construction)</a:t>
            </a:r>
            <a:endParaRPr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Overall Body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MDF Middle Level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Acrylic Top Surface</a:t>
            </a:r>
            <a:endParaRPr sz="1700"/>
          </a:p>
        </p:txBody>
      </p:sp>
      <p:pic>
        <p:nvPicPr>
          <p:cNvPr id="145" name="Google Shape;14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2726" y="1056400"/>
            <a:ext cx="2489576" cy="33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7"/>
          <p:cNvPicPr preferRelativeResize="0"/>
          <p:nvPr/>
        </p:nvPicPr>
        <p:blipFill rotWithShape="1">
          <a:blip r:embed="rId4">
            <a:alphaModFix/>
          </a:blip>
          <a:srcRect b="0" l="0" r="0" t="-93386"/>
          <a:stretch/>
        </p:blipFill>
        <p:spPr>
          <a:xfrm>
            <a:off x="3384076" y="445035"/>
            <a:ext cx="2489576" cy="4425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Overview of Individual Contributions (Alan)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8"/>
          <p:cNvSpPr txBox="1"/>
          <p:nvPr>
            <p:ph idx="1" type="body"/>
          </p:nvPr>
        </p:nvSpPr>
        <p:spPr>
          <a:xfrm>
            <a:off x="311700" y="1152475"/>
            <a:ext cx="4945800" cy="37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Table (Design &amp; Construction)</a:t>
            </a:r>
            <a:endParaRPr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Overall Body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MDF Middle Level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Acrylic Top Surface</a:t>
            </a:r>
            <a:endParaRPr sz="17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Electronics</a:t>
            </a:r>
            <a:endParaRPr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Soldering &amp; Testing of Sensor PCBs</a:t>
            </a:r>
            <a:endParaRPr sz="1700"/>
          </a:p>
        </p:txBody>
      </p:sp>
      <p:pic>
        <p:nvPicPr>
          <p:cNvPr id="153" name="Google Shape;153;p28"/>
          <p:cNvPicPr preferRelativeResize="0"/>
          <p:nvPr/>
        </p:nvPicPr>
        <p:blipFill rotWithShape="1">
          <a:blip r:embed="rId3">
            <a:alphaModFix/>
          </a:blip>
          <a:srcRect b="0" l="0" r="0" t="22245"/>
          <a:stretch/>
        </p:blipFill>
        <p:spPr>
          <a:xfrm>
            <a:off x="5257500" y="1230700"/>
            <a:ext cx="3473299" cy="3600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Overview of Individual Contributions (Alan)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9"/>
          <p:cNvSpPr txBox="1"/>
          <p:nvPr>
            <p:ph idx="1" type="body"/>
          </p:nvPr>
        </p:nvSpPr>
        <p:spPr>
          <a:xfrm>
            <a:off x="311700" y="1152475"/>
            <a:ext cx="4945800" cy="37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Table (Design &amp; Construction)</a:t>
            </a:r>
            <a:endParaRPr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Overall Body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MDF Middle Level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Acrylic Top Surface</a:t>
            </a:r>
            <a:endParaRPr sz="17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Electronics</a:t>
            </a:r>
            <a:endParaRPr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Soldering &amp; Testing of Sensor PCBs</a:t>
            </a:r>
            <a:endParaRPr sz="17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Firmware</a:t>
            </a:r>
            <a:endParaRPr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Optimizations throughout the repo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Integration of trail gameplay and brightness control</a:t>
            </a:r>
            <a:endParaRPr sz="1700"/>
          </a:p>
        </p:txBody>
      </p:sp>
      <p:pic>
        <p:nvPicPr>
          <p:cNvPr id="160" name="Google Shape;160;p29" title="IMG_1170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7500" y="2023725"/>
            <a:ext cx="3581702" cy="2014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Overview of Individual Contributions (Ben)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Master PCB</a:t>
            </a:r>
            <a:endParaRPr/>
          </a:p>
        </p:txBody>
      </p:sp>
      <p:pic>
        <p:nvPicPr>
          <p:cNvPr id="167" name="Google Shape;1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1676" y="1062250"/>
            <a:ext cx="3650426" cy="359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Overview of Individual Contributions (Ben)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Master PCB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Firmware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EEPROM driver</a:t>
            </a:r>
            <a:endParaRPr/>
          </a:p>
        </p:txBody>
      </p:sp>
      <p:pic>
        <p:nvPicPr>
          <p:cNvPr id="174" name="Google Shape;17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6738" y="1083088"/>
            <a:ext cx="3267075" cy="326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Project Overview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Block Diagram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 Challenges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Member</a:t>
            </a:r>
            <a:r>
              <a:rPr lang="en"/>
              <a:t> Contributions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Project Demonstration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Overview of Individual Contributions (Ben)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Master PCB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Firmware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EEPROM driver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Hall effect sensor driver</a:t>
            </a:r>
            <a:endParaRPr/>
          </a:p>
        </p:txBody>
      </p:sp>
      <p:pic>
        <p:nvPicPr>
          <p:cNvPr id="181" name="Google Shape;18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4650" y="1336825"/>
            <a:ext cx="4921475" cy="276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Overview of Individual Contributions (Ben)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Master PCB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Firmware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EEPROM driver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Hall effect sensor driver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Power supply relay driver</a:t>
            </a:r>
            <a:endParaRPr/>
          </a:p>
        </p:txBody>
      </p:sp>
      <p:pic>
        <p:nvPicPr>
          <p:cNvPr id="188" name="Google Shape;18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9823" y="1612425"/>
            <a:ext cx="3813925" cy="191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Overview of Individual Contributions (Ben)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Master PCB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Firmware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EEPROM driver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Hall effect sensor driver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Power supply relay driver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Goal detection driver</a:t>
            </a:r>
            <a:endParaRPr/>
          </a:p>
        </p:txBody>
      </p:sp>
      <p:pic>
        <p:nvPicPr>
          <p:cNvPr id="195" name="Google Shape;19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2650" y="1152475"/>
            <a:ext cx="1735126" cy="173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2125" y="2537825"/>
            <a:ext cx="2774925" cy="221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Overview of Individual Contributions (Ben)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Master PCB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Firmware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EEPROM driver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Hall effect sensor driver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Power supply relay driver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Goal detection driver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State machine logic</a:t>
            </a:r>
            <a:endParaRPr/>
          </a:p>
        </p:txBody>
      </p:sp>
      <p:pic>
        <p:nvPicPr>
          <p:cNvPr id="203" name="Google Shape;20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2125" y="1109975"/>
            <a:ext cx="4363501" cy="361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Overview of Individual Contributions (Trevor)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Sensor PCB</a:t>
            </a:r>
            <a:endParaRPr/>
          </a:p>
        </p:txBody>
      </p:sp>
      <p:pic>
        <p:nvPicPr>
          <p:cNvPr id="210" name="Google Shape;210;p36"/>
          <p:cNvPicPr preferRelativeResize="0"/>
          <p:nvPr/>
        </p:nvPicPr>
        <p:blipFill rotWithShape="1">
          <a:blip r:embed="rId3">
            <a:alphaModFix/>
          </a:blip>
          <a:srcRect b="16464" l="2593" r="5747" t="24670"/>
          <a:stretch/>
        </p:blipFill>
        <p:spPr>
          <a:xfrm>
            <a:off x="2546675" y="1017725"/>
            <a:ext cx="6285624" cy="3027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Overview of Individual Contributions (Trevor)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Sensor PCB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Firmware: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State Machine Structure</a:t>
            </a:r>
            <a:endParaRPr/>
          </a:p>
        </p:txBody>
      </p:sp>
      <p:pic>
        <p:nvPicPr>
          <p:cNvPr id="217" name="Google Shape;21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4888" y="1017725"/>
            <a:ext cx="4527402" cy="4032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Overview of Individual Contributions (Trevor)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Sensor PCB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Firmware: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State Machine Structure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Goal Detection Driver</a:t>
            </a:r>
            <a:endParaRPr/>
          </a:p>
        </p:txBody>
      </p:sp>
      <p:pic>
        <p:nvPicPr>
          <p:cNvPr id="224" name="Google Shape;22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9306" y="1017725"/>
            <a:ext cx="4092991" cy="4032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Overview of Individual Contributions (Trevor)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Sensor PCB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Firmware: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State Machine Structure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Goal Detection Driver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Power Relay Driver</a:t>
            </a:r>
            <a:endParaRPr/>
          </a:p>
        </p:txBody>
      </p:sp>
      <p:pic>
        <p:nvPicPr>
          <p:cNvPr id="231" name="Google Shape;23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1063" y="1017725"/>
            <a:ext cx="4491228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Overview of Individual Contributions (Trevor)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Sensor PCB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Firmware: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State Machine Structure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Goal Detection Driver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Power Relay Driver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Hall Effect Driver</a:t>
            </a:r>
            <a:endParaRPr/>
          </a:p>
        </p:txBody>
      </p:sp>
      <p:pic>
        <p:nvPicPr>
          <p:cNvPr id="238" name="Google Shape;23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9125" y="1017713"/>
            <a:ext cx="4483172" cy="301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Overview of Individual Contributions (Trevor)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Sensor PCB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Firmware: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State Machine Structure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Goal Detection Driver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Power Relay Driver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Hall Effect Driver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External EEPROM Driver</a:t>
            </a:r>
            <a:endParaRPr/>
          </a:p>
        </p:txBody>
      </p:sp>
      <p:pic>
        <p:nvPicPr>
          <p:cNvPr id="245" name="Google Shape;24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500" y="3210488"/>
            <a:ext cx="75438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Overview of Individual Contributions (Trevor)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Sensor PCB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Firmware: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State Machine Structure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Goal Detection Driver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Power Relay Driver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Hall Effect Driver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External EEPROM Driver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Mechanical Assembly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Table Body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Table Legs &amp; Supports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Mounting MDF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Table Ends</a:t>
            </a:r>
            <a:endParaRPr/>
          </a:p>
        </p:txBody>
      </p:sp>
      <p:pic>
        <p:nvPicPr>
          <p:cNvPr id="252" name="Google Shape;252;p42"/>
          <p:cNvPicPr preferRelativeResize="0"/>
          <p:nvPr/>
        </p:nvPicPr>
        <p:blipFill rotWithShape="1">
          <a:blip r:embed="rId3">
            <a:alphaModFix/>
          </a:blip>
          <a:srcRect b="11168" l="0" r="0" t="28100"/>
          <a:stretch/>
        </p:blipFill>
        <p:spPr>
          <a:xfrm>
            <a:off x="4156625" y="1017725"/>
            <a:ext cx="2194560" cy="1953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2"/>
          <p:cNvPicPr preferRelativeResize="0"/>
          <p:nvPr/>
        </p:nvPicPr>
        <p:blipFill rotWithShape="1">
          <a:blip r:embed="rId4">
            <a:alphaModFix/>
          </a:blip>
          <a:srcRect b="18875" l="0" r="0" t="20393"/>
          <a:stretch/>
        </p:blipFill>
        <p:spPr>
          <a:xfrm>
            <a:off x="6675125" y="1017713"/>
            <a:ext cx="2285998" cy="184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3520" y="2825496"/>
            <a:ext cx="3657599" cy="223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 of Individual Contributions (Will)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 of Individual Contributions (Will)</a:t>
            </a:r>
            <a:endParaRPr/>
          </a:p>
        </p:txBody>
      </p:sp>
      <p:sp>
        <p:nvSpPr>
          <p:cNvPr id="265" name="Google Shape;265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Overall Firmware Structure</a:t>
            </a:r>
            <a:endParaRPr/>
          </a:p>
        </p:txBody>
      </p:sp>
      <p:pic>
        <p:nvPicPr>
          <p:cNvPr id="266" name="Google Shape;26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5275" y="1152475"/>
            <a:ext cx="4925449" cy="270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 of Individual Contributions (Will)</a:t>
            </a:r>
            <a:endParaRPr/>
          </a:p>
        </p:txBody>
      </p:sp>
      <p:sp>
        <p:nvSpPr>
          <p:cNvPr id="272" name="Google Shape;272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Overall Firmware Structure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Microcontroller Peripheral Configuration</a:t>
            </a:r>
            <a:endParaRPr/>
          </a:p>
        </p:txBody>
      </p:sp>
      <p:pic>
        <p:nvPicPr>
          <p:cNvPr id="273" name="Google Shape;27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7475" y="1017725"/>
            <a:ext cx="3710875" cy="355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 of Individual Contributions (Will)</a:t>
            </a:r>
            <a:endParaRPr/>
          </a:p>
        </p:txBody>
      </p:sp>
      <p:sp>
        <p:nvSpPr>
          <p:cNvPr id="279" name="Google Shape;279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Overall Firmware Structure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Microcontroller Peripheral Configuration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LED Matrix Driver Firmware</a:t>
            </a:r>
            <a:endParaRPr/>
          </a:p>
        </p:txBody>
      </p:sp>
      <p:pic>
        <p:nvPicPr>
          <p:cNvPr id="280" name="Google Shape;28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0275" y="2322650"/>
            <a:ext cx="5095373" cy="218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 of Individual Contributions (Will)</a:t>
            </a:r>
            <a:endParaRPr/>
          </a:p>
        </p:txBody>
      </p:sp>
      <p:sp>
        <p:nvSpPr>
          <p:cNvPr id="286" name="Google Shape;286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Overall Firmware Structure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Microcontroller Peripheral Configuration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LED Matrix Driver Firmware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Score Display Driver Firmware</a:t>
            </a:r>
            <a:endParaRPr/>
          </a:p>
        </p:txBody>
      </p:sp>
      <p:pic>
        <p:nvPicPr>
          <p:cNvPr id="287" name="Google Shape;287;p47"/>
          <p:cNvPicPr preferRelativeResize="0"/>
          <p:nvPr/>
        </p:nvPicPr>
        <p:blipFill rotWithShape="1">
          <a:blip r:embed="rId3">
            <a:alphaModFix/>
          </a:blip>
          <a:srcRect b="0" l="16061" r="21853" t="0"/>
          <a:stretch/>
        </p:blipFill>
        <p:spPr>
          <a:xfrm>
            <a:off x="5015425" y="1295425"/>
            <a:ext cx="3816873" cy="345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 of Individual Contributions (Will)</a:t>
            </a:r>
            <a:endParaRPr/>
          </a:p>
        </p:txBody>
      </p:sp>
      <p:sp>
        <p:nvSpPr>
          <p:cNvPr id="293" name="Google Shape;293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Overall Firmware Structure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Microcontroller Peripheral Configuration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LED Matrix Driver Firmware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Score Display Driver Firmware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Rotary Encoder Driver Firmware</a:t>
            </a:r>
            <a:endParaRPr/>
          </a:p>
        </p:txBody>
      </p:sp>
      <p:pic>
        <p:nvPicPr>
          <p:cNvPr descr="Bourns - PEC11R-4015F-N0024 - 24 Pulse Incremental Mechanical Rotary Encoder  w/ 6 mm Flat Shaft,Through Hole - RS" id="294" name="Google Shape;29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450" y="1617650"/>
            <a:ext cx="2486050" cy="24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 of Individual Contributions (Will)</a:t>
            </a:r>
            <a:endParaRPr/>
          </a:p>
        </p:txBody>
      </p:sp>
      <p:sp>
        <p:nvSpPr>
          <p:cNvPr id="300" name="Google Shape;300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Overall Firmware Structure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Microcontroller Peripheral Configuration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LED Matrix Driver Firmware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Score Display Driver Firmware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Rotary Encoder Driver Firmware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Menu System Software</a:t>
            </a:r>
            <a:endParaRPr/>
          </a:p>
        </p:txBody>
      </p:sp>
      <p:pic>
        <p:nvPicPr>
          <p:cNvPr id="301" name="Google Shape;301;p49"/>
          <p:cNvPicPr preferRelativeResize="0"/>
          <p:nvPr/>
        </p:nvPicPr>
        <p:blipFill rotWithShape="1">
          <a:blip r:embed="rId3">
            <a:alphaModFix/>
          </a:blip>
          <a:srcRect b="0" l="14513" r="19427" t="0"/>
          <a:stretch/>
        </p:blipFill>
        <p:spPr>
          <a:xfrm>
            <a:off x="5214700" y="1152479"/>
            <a:ext cx="3617603" cy="3080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 of Individual Contributions (Will)</a:t>
            </a:r>
            <a:endParaRPr/>
          </a:p>
        </p:txBody>
      </p:sp>
      <p:sp>
        <p:nvSpPr>
          <p:cNvPr id="307" name="Google Shape;307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Overall Firmware Structure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Microcontroller Peripheral Configuration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LED Matrix Driver Firmware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Score Display Driver Firmware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Rotary Encoder Driver Firmware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Menu System Software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Contribute to Carpentry and Assembly</a:t>
            </a:r>
            <a:endParaRPr/>
          </a:p>
        </p:txBody>
      </p:sp>
      <p:pic>
        <p:nvPicPr>
          <p:cNvPr id="308" name="Google Shape;30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5750" y="1116475"/>
            <a:ext cx="3488399" cy="348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 of Individual Contributions (Will)</a:t>
            </a:r>
            <a:endParaRPr/>
          </a:p>
        </p:txBody>
      </p:sp>
      <p:sp>
        <p:nvSpPr>
          <p:cNvPr id="314" name="Google Shape;314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Overall Firmware Structure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Microcontroller Peripheral Configuration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LED Matrix Driver Firmware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Score Display Driver Firmware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Rotary Encoder Driver Firmware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Menu System Software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Contribute to Carpentry and Assembly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Goal Chute, Pusher, and Mounting Bracket CAD Models</a:t>
            </a:r>
            <a:endParaRPr/>
          </a:p>
        </p:txBody>
      </p:sp>
      <p:pic>
        <p:nvPicPr>
          <p:cNvPr id="315" name="Google Shape;31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0525" y="1857988"/>
            <a:ext cx="1595374" cy="119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7825" y="3054525"/>
            <a:ext cx="1595374" cy="119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6425" y="1857975"/>
            <a:ext cx="1595400" cy="119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7206" y="192750"/>
            <a:ext cx="950600" cy="166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b="9762" l="17789" r="17827" t="10480"/>
          <a:stretch/>
        </p:blipFill>
        <p:spPr>
          <a:xfrm>
            <a:off x="5044100" y="1498338"/>
            <a:ext cx="3910224" cy="2724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60000" dist="57150">
              <a:srgbClr val="000000">
                <a:alpha val="50000"/>
              </a:srgbClr>
            </a:outerShdw>
          </a:effectLst>
        </p:spPr>
      </p:pic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Smart Air Hockey Table (SAHT)</a:t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4712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Enhanced Gameplay:</a:t>
            </a:r>
            <a:r>
              <a:rPr lang="en"/>
              <a:t> Blends air hockey with tech</a:t>
            </a:r>
            <a:endParaRPr/>
          </a:p>
          <a:p>
            <a:pPr indent="-317182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Dynamic RGB LED Grid:</a:t>
            </a:r>
            <a:r>
              <a:rPr lang="en"/>
              <a:t> LEDs provide visual </a:t>
            </a:r>
            <a:r>
              <a:rPr lang="en"/>
              <a:t>feedback</a:t>
            </a:r>
            <a:endParaRPr/>
          </a:p>
          <a:p>
            <a:pPr indent="-317182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Precise Puck Tracking:</a:t>
            </a:r>
            <a:r>
              <a:rPr lang="en"/>
              <a:t> Grid of Hall Effect sensors under the playing surface to ensure accurate real-time tracking of a puck embedded with a magnet</a:t>
            </a:r>
            <a:endParaRPr/>
          </a:p>
          <a:p>
            <a:pPr indent="-317182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Goal Detection:</a:t>
            </a:r>
            <a:r>
              <a:rPr lang="en"/>
              <a:t> LDR and LED pairs for score detection</a:t>
            </a:r>
            <a:endParaRPr/>
          </a:p>
          <a:p>
            <a:pPr indent="-317182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OLED Score Display:</a:t>
            </a:r>
            <a:r>
              <a:rPr lang="en"/>
              <a:t> Side display for score tracking</a:t>
            </a:r>
            <a:endParaRPr/>
          </a:p>
          <a:p>
            <a:pPr indent="-317182" lvl="0" marL="457200" rtl="0" algn="l">
              <a:spcBef>
                <a:spcPts val="1000"/>
              </a:spcBef>
              <a:spcAft>
                <a:spcPts val="1000"/>
              </a:spcAft>
              <a:buSzPct val="100000"/>
              <a:buChar char="●"/>
            </a:pPr>
            <a:r>
              <a:rPr b="1" lang="en"/>
              <a:t>Power Supply:</a:t>
            </a:r>
            <a:r>
              <a:rPr lang="en"/>
              <a:t> Power the table from a wall outlet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2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Demonstration</a:t>
            </a:r>
            <a:endParaRPr i="1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PSDRs</a:t>
            </a:r>
            <a:endParaRPr/>
          </a:p>
        </p:txBody>
      </p:sp>
      <p:sp>
        <p:nvSpPr>
          <p:cNvPr id="329" name="Google Shape;329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PSDR #1 (</a:t>
            </a:r>
            <a:r>
              <a:rPr i="1" lang="en"/>
              <a:t>Hardware</a:t>
            </a:r>
            <a:r>
              <a:rPr lang="en"/>
              <a:t>): An ability for the microcontroller to </a:t>
            </a:r>
            <a:r>
              <a:rPr lang="en" u="sng"/>
              <a:t>determine the puck’s position on the playing surface</a:t>
            </a:r>
            <a:r>
              <a:rPr lang="en"/>
              <a:t> by interpreting signals from a grid of hall effect switches beneath it, using digital gates to consolidate individual signals into row and column bit vectors.</a:t>
            </a:r>
            <a:endParaRPr/>
          </a:p>
          <a:p>
            <a:pPr indent="-317182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PSDR #2 (</a:t>
            </a:r>
            <a:r>
              <a:rPr i="1" lang="en"/>
              <a:t>Hardware</a:t>
            </a:r>
            <a:r>
              <a:rPr lang="en"/>
              <a:t>): An ability for the microcontroller to automatically </a:t>
            </a:r>
            <a:r>
              <a:rPr lang="en" u="sng"/>
              <a:t>detect goals scored</a:t>
            </a:r>
            <a:r>
              <a:rPr lang="en"/>
              <a:t> using an LED and analog photoresistor pair digitized using a comparator installed at each goal.</a:t>
            </a:r>
            <a:endParaRPr/>
          </a:p>
          <a:p>
            <a:pPr indent="-317182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PSDR #3 (</a:t>
            </a:r>
            <a:r>
              <a:rPr i="1" lang="en"/>
              <a:t>Hardware</a:t>
            </a:r>
            <a:r>
              <a:rPr lang="en"/>
              <a:t>): An ability for the microcontroller to </a:t>
            </a:r>
            <a:r>
              <a:rPr lang="en" u="sng"/>
              <a:t>display game score</a:t>
            </a:r>
            <a:r>
              <a:rPr lang="en"/>
              <a:t> on an OLED display using the SPI protocol.</a:t>
            </a:r>
            <a:endParaRPr/>
          </a:p>
          <a:p>
            <a:pPr indent="-317182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PSDR #4 (</a:t>
            </a:r>
            <a:r>
              <a:rPr i="1" lang="en"/>
              <a:t>Hardware</a:t>
            </a:r>
            <a:r>
              <a:rPr lang="en"/>
              <a:t>): An ability for the microcontroller to </a:t>
            </a:r>
            <a:r>
              <a:rPr lang="en" u="sng"/>
              <a:t>control a large grid of individually-addressable WS2812B RGB LEDs</a:t>
            </a:r>
            <a:r>
              <a:rPr lang="en"/>
              <a:t> </a:t>
            </a:r>
            <a:r>
              <a:rPr lang="en"/>
              <a:t>beneath</a:t>
            </a:r>
            <a:r>
              <a:rPr lang="en"/>
              <a:t> the playing surface using the LED’s custom communication protocol.</a:t>
            </a:r>
            <a:endParaRPr/>
          </a:p>
          <a:p>
            <a:pPr indent="-317182" lvl="0" marL="457200" rtl="0" algn="l">
              <a:spcBef>
                <a:spcPts val="1000"/>
              </a:spcBef>
              <a:spcAft>
                <a:spcPts val="1000"/>
              </a:spcAft>
              <a:buSzPct val="100000"/>
              <a:buChar char="●"/>
            </a:pPr>
            <a:r>
              <a:rPr lang="en"/>
              <a:t>PSDR #5 (</a:t>
            </a:r>
            <a:r>
              <a:rPr i="1" lang="en"/>
              <a:t>Hardware</a:t>
            </a:r>
            <a:r>
              <a:rPr lang="en"/>
              <a:t>): An ability to </a:t>
            </a:r>
            <a:r>
              <a:rPr lang="en" u="sng"/>
              <a:t>provide power</a:t>
            </a:r>
            <a:r>
              <a:rPr lang="en"/>
              <a:t> to the microcontroller at 3.3V using a buck converter from a 5V source.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</a:t>
            </a:r>
            <a:r>
              <a:rPr lang="en"/>
              <a:t>PSDRs</a:t>
            </a:r>
            <a:endParaRPr/>
          </a:p>
        </p:txBody>
      </p:sp>
      <p:sp>
        <p:nvSpPr>
          <p:cNvPr id="335" name="Google Shape;335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EPSDR #1 (Hardware): An ability for the microcontroller to </a:t>
            </a:r>
            <a:r>
              <a:rPr lang="en" sz="1500" u="sng"/>
              <a:t>store graphical animations and save game score on an EEPROM</a:t>
            </a:r>
            <a:r>
              <a:rPr lang="en" sz="1500"/>
              <a:t>.</a:t>
            </a:r>
            <a:br>
              <a:rPr lang="en" sz="1500"/>
            </a:br>
            <a:endParaRPr sz="1500"/>
          </a:p>
          <a:p>
            <a:pPr indent="-3238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en" sz="1500"/>
              <a:t>EPSDR #2 (Hardware &amp; Software): An ability for the players to </a:t>
            </a:r>
            <a:r>
              <a:rPr lang="en" sz="1500" u="sng"/>
              <a:t>control the brightness</a:t>
            </a:r>
            <a:r>
              <a:rPr lang="en" sz="1500"/>
              <a:t> of the RGB LED grid and </a:t>
            </a:r>
            <a:r>
              <a:rPr lang="en" sz="1500" u="sng"/>
              <a:t>winning game score number by interfacing with a rotary encoder and a menu on the OLED display</a:t>
            </a:r>
            <a:r>
              <a:rPr lang="en" sz="1500"/>
              <a:t>.</a:t>
            </a:r>
            <a:endParaRPr sz="15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Video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41" name="Google Shape;341;p55" title="Senior Design Final Vide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1275" y="445025"/>
            <a:ext cx="7197938" cy="404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6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 Diagram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</a:t>
            </a:r>
            <a:r>
              <a:rPr lang="en"/>
              <a:t> Diagram</a:t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625" y="1246429"/>
            <a:ext cx="7718751" cy="322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Diagram</a:t>
            </a: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538" y="1017725"/>
            <a:ext cx="7056930" cy="3867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Challenges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a big table!</a:t>
            </a:r>
            <a:endParaRPr/>
          </a:p>
        </p:txBody>
      </p:sp>
      <p:sp>
        <p:nvSpPr>
          <p:cNvPr id="108" name="Google Shape;108;p21"/>
          <p:cNvSpPr txBox="1"/>
          <p:nvPr>
            <p:ph idx="1" type="body"/>
          </p:nvPr>
        </p:nvSpPr>
        <p:spPr>
          <a:xfrm>
            <a:off x="311700" y="1152475"/>
            <a:ext cx="4260300" cy="3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It’s a really big table! (Almost 6’ x 3’)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Simplicity and modularity were key to keep cost and complexity down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Matrix of 128 PCBs, 512 LEDs, 512 sensors, &gt;1.3k wires, and so much more</a:t>
            </a:r>
            <a:endParaRPr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8975" y="852325"/>
            <a:ext cx="3438825" cy="343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uck-It">
  <a:themeElements>
    <a:clrScheme name="Spearmint">
      <a:dk1>
        <a:srgbClr val="000000"/>
      </a:dk1>
      <a:lt1>
        <a:srgbClr val="FFFFFF"/>
      </a:lt1>
      <a:dk2>
        <a:srgbClr val="8E6F3E"/>
      </a:dk2>
      <a:lt2>
        <a:srgbClr val="DAAA00"/>
      </a:lt2>
      <a:accent1>
        <a:srgbClr val="555555"/>
      </a:accent1>
      <a:accent2>
        <a:srgbClr val="424242"/>
      </a:accent2>
      <a:accent3>
        <a:srgbClr val="616161"/>
      </a:accent3>
      <a:accent4>
        <a:srgbClr val="999999"/>
      </a:accent4>
      <a:accent5>
        <a:srgbClr val="DDB945"/>
      </a:accent5>
      <a:accent6>
        <a:srgbClr val="CFB991"/>
      </a:accent6>
      <a:hlink>
        <a:srgbClr val="EBD99F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